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3" r:id="rId2"/>
    <p:sldId id="264" r:id="rId3"/>
    <p:sldId id="265" r:id="rId4"/>
    <p:sldId id="293" r:id="rId5"/>
    <p:sldId id="266" r:id="rId6"/>
    <p:sldId id="267" r:id="rId7"/>
    <p:sldId id="268" r:id="rId8"/>
    <p:sldId id="258" r:id="rId9"/>
    <p:sldId id="269" r:id="rId10"/>
    <p:sldId id="270" r:id="rId11"/>
    <p:sldId id="259" r:id="rId12"/>
    <p:sldId id="275" r:id="rId13"/>
    <p:sldId id="274" r:id="rId14"/>
    <p:sldId id="260" r:id="rId15"/>
    <p:sldId id="277" r:id="rId16"/>
    <p:sldId id="279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1"/>
    <p:restoredTop sz="94643"/>
  </p:normalViewPr>
  <p:slideViewPr>
    <p:cSldViewPr snapToGrid="0" snapToObjects="1">
      <p:cViewPr varScale="1">
        <p:scale>
          <a:sx n="111" d="100"/>
          <a:sy n="111" d="100"/>
        </p:scale>
        <p:origin x="24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E267EE-8E86-3F48-9794-49E89C532E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50C1D-B986-1844-9BA0-C81D4CA87A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36086-1041-A44C-B059-69A47F5FB26F}" type="datetimeFigureOut">
              <a:rPr lang="en-GB" smtClean="0"/>
              <a:t>02/01/2019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681C9-4BA6-6247-BBB4-9D069179F6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7692E-CB0E-204D-AF92-075CFE6907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88CB-76D7-D143-9141-5954B8DA55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135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C9048-7AAD-A54B-8ECF-D62E11D177DB}" type="datetimeFigureOut">
              <a:rPr lang="en-GB" smtClean="0"/>
              <a:t>02/01/2019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6C882-1EF1-744A-A632-1D3CFDAF06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066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Fragment the DNA into 200-500bp fragments and add adapters</a:t>
            </a:r>
          </a:p>
          <a:p>
            <a:pPr marL="228600" indent="-228600">
              <a:buAutoNum type="arabicPeriod"/>
            </a:pPr>
            <a:r>
              <a:rPr lang="en-US" baseline="0" dirty="0"/>
              <a:t>Fragments are fixed to a solid </a:t>
            </a:r>
            <a:r>
              <a:rPr lang="en-US" baseline="0" dirty="0" err="1"/>
              <a:t>flowcell</a:t>
            </a:r>
            <a:r>
              <a:rPr lang="en-US" baseline="0" dirty="0"/>
              <a:t> with lawn of primers</a:t>
            </a:r>
          </a:p>
          <a:p>
            <a:pPr marL="228600" indent="-228600">
              <a:buAutoNum type="arabicPeriod"/>
            </a:pPr>
            <a:r>
              <a:rPr lang="en-US" baseline="0" dirty="0"/>
              <a:t>Fragment bends over and the second stand is synthesized, </a:t>
            </a:r>
          </a:p>
          <a:p>
            <a:pPr marL="228600" indent="-228600">
              <a:buAutoNum type="arabicPeriod"/>
            </a:pPr>
            <a:r>
              <a:rPr lang="en-US" baseline="0" dirty="0"/>
              <a:t>then denatured and separated</a:t>
            </a:r>
          </a:p>
          <a:p>
            <a:pPr marL="228600" indent="-228600">
              <a:buAutoNum type="arabicPeriod"/>
            </a:pPr>
            <a:r>
              <a:rPr lang="en-US" baseline="0" dirty="0"/>
              <a:t>Repeat until a cluster of millions of sequences is formed</a:t>
            </a:r>
          </a:p>
          <a:p>
            <a:pPr marL="228600" indent="-228600">
              <a:buAutoNum type="arabicPeriod"/>
            </a:pPr>
            <a:r>
              <a:rPr lang="en-US" baseline="0" dirty="0"/>
              <a:t>Millions of these clusters are formed on each </a:t>
            </a:r>
            <a:r>
              <a:rPr lang="en-US" baseline="0" dirty="0" err="1"/>
              <a:t>flowcell</a:t>
            </a:r>
            <a:r>
              <a:rPr lang="en-US" baseline="0" dirty="0"/>
              <a:t> and each one will represent a single read</a:t>
            </a:r>
          </a:p>
          <a:p>
            <a:pPr marL="228600" indent="-228600">
              <a:buAutoNum type="arabicPeriod"/>
            </a:pPr>
            <a:r>
              <a:rPr lang="en-US" baseline="0" dirty="0"/>
              <a:t>Used to be performed on a second machine, is now performed in situ on the same machine that sequences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436B9-593F-D244-A537-2C68CAA716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0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Four</a:t>
            </a:r>
            <a:r>
              <a:rPr lang="en-US" baseline="0" dirty="0"/>
              <a:t> nucleotides with four different fluorescent dyes all added at once</a:t>
            </a:r>
          </a:p>
          <a:p>
            <a:pPr marL="228600" indent="-228600">
              <a:buAutoNum type="arabicPeriod"/>
            </a:pPr>
            <a:r>
              <a:rPr lang="en-US" baseline="0" dirty="0"/>
              <a:t>Wash step and the slide is imaged</a:t>
            </a:r>
          </a:p>
          <a:p>
            <a:pPr marL="228600" indent="-228600">
              <a:buAutoNum type="arabicPeriod"/>
            </a:pPr>
            <a:r>
              <a:rPr lang="en-US" baseline="0" dirty="0"/>
              <a:t>The dye and the chain termination groups are cleaved from each sequence and another round begins</a:t>
            </a:r>
          </a:p>
          <a:p>
            <a:pPr marL="228600" indent="-228600">
              <a:buAutoNum type="arabicPeriod"/>
            </a:pPr>
            <a:r>
              <a:rPr lang="en-US" baseline="0" dirty="0"/>
              <a:t>Images are </a:t>
            </a:r>
            <a:r>
              <a:rPr lang="en-US" baseline="0" dirty="0" err="1"/>
              <a:t>basecalled</a:t>
            </a:r>
            <a:r>
              <a:rPr lang="en-US" baseline="0" dirty="0"/>
              <a:t> using image-processing software</a:t>
            </a:r>
          </a:p>
          <a:p>
            <a:pPr marL="228600" indent="-228600">
              <a:buAutoNum type="arabicPeriod"/>
            </a:pPr>
            <a:r>
              <a:rPr lang="en-US" baseline="0" dirty="0"/>
              <a:t>Length of read is limited by the number of cycles you can run, which is improved by better chemistry and faster image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436B9-593F-D244-A537-2C68CAA716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07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Newer </a:t>
            </a:r>
            <a:r>
              <a:rPr lang="en-US" dirty="0" err="1"/>
              <a:t>Illumina</a:t>
            </a:r>
            <a:r>
              <a:rPr lang="en-US" dirty="0"/>
              <a:t> systems (</a:t>
            </a:r>
            <a:r>
              <a:rPr lang="en-US" dirty="0" err="1"/>
              <a:t>NextSeq</a:t>
            </a:r>
            <a:r>
              <a:rPr lang="en-US" dirty="0"/>
              <a:t>) use 2-channel detection which is faster</a:t>
            </a:r>
            <a:r>
              <a:rPr lang="en-US" baseline="0" dirty="0"/>
              <a:t> and has similar accuracy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436B9-593F-D244-A537-2C68CAA716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71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Emulsion</a:t>
            </a:r>
            <a:r>
              <a:rPr lang="en-US" baseline="0" dirty="0"/>
              <a:t> PCR – reaction happens in oil droplets which each contain a bead and PCR reagents and a single DNA molecule. Similar purpose to </a:t>
            </a:r>
            <a:r>
              <a:rPr lang="en-US" baseline="0" dirty="0" err="1"/>
              <a:t>Illumina</a:t>
            </a:r>
            <a:r>
              <a:rPr lang="en-US" baseline="0" dirty="0"/>
              <a:t> – get a lot of identical sequences in one place so that you can detect the emissions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436B9-593F-D244-A537-2C68CAA716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11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– each bead covered in template is</a:t>
            </a:r>
            <a:r>
              <a:rPr lang="en-US" baseline="0" dirty="0"/>
              <a:t> placed into a single well of an Ion chip, a </a:t>
            </a:r>
            <a:r>
              <a:rPr lang="en-US" baseline="0" dirty="0" err="1"/>
              <a:t>specialised</a:t>
            </a:r>
            <a:r>
              <a:rPr lang="en-US" baseline="0" dirty="0"/>
              <a:t> semiconductor chip, measures the release of hydrogen ions when a nucleotide is incorporated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436B9-593F-D244-A537-2C68CAA716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71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Longer reads as no amplification step is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436B9-593F-D244-A537-2C68CAA716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13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</a:t>
            </a:r>
            <a:r>
              <a:rPr lang="en-US" baseline="0" dirty="0"/>
              <a:t> molecule real-time sequencing. Polymerase is bound to a zero-module waveguide – a tiny nanostructure which allows for observations at the surface of the polymerase to occur. No termination is necessary, sequences are read in real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436B9-593F-D244-A537-2C68CAA716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4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</a:t>
            </a:r>
            <a:r>
              <a:rPr lang="en-US" baseline="0" dirty="0"/>
              <a:t> modified cellular membrane proteins which are designed to translocate DNA. Mount hundreds in a membrane connected to sensors that measure the current. When DNA is passing through the </a:t>
            </a:r>
            <a:r>
              <a:rPr lang="en-US" baseline="0" dirty="0" err="1"/>
              <a:t>curreent</a:t>
            </a:r>
            <a:r>
              <a:rPr lang="en-US" baseline="0" dirty="0"/>
              <a:t> will change and can be measured, and different bases cause different changes in current. </a:t>
            </a:r>
            <a:r>
              <a:rPr lang="en-US" baseline="0" dirty="0" err="1"/>
              <a:t>MinION</a:t>
            </a:r>
            <a:r>
              <a:rPr lang="en-US" baseline="0" dirty="0"/>
              <a:t> is current prototype machine – tiny, runs at room temperature off a USB port.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436B9-593F-D244-A537-2C68CAA716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21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data is a ‘wiggle plot’ – no images, this is a measure of the current through a pore as the DNA passes through. This signal</a:t>
            </a:r>
            <a:r>
              <a:rPr lang="en-US" baseline="0" dirty="0"/>
              <a:t> is turned into a DNA sequence.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436B9-593F-D244-A537-2C68CAA716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51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FF80-045B-6249-96B2-01194235E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68815-220C-AA40-8947-7F1BA5C96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4AC7-BAF8-F547-A015-69768C5C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86D6-C363-944F-B270-E1AD74B8C165}" type="datetimeFigureOut">
              <a:rPr lang="en-GB" smtClean="0"/>
              <a:t>02/01/2019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CAB49-7E86-DC41-831E-7E64117C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4B937-FAC8-FA43-B65A-2AA4F6B2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5A70-912F-E84A-9330-A58F93FD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79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28D3F-FD91-4744-98B3-6EB5D2438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A5DA2-E7C7-DA49-89CE-7F59FABFE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9B356-9DD2-CD40-AAB9-8296DBD8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86D6-C363-944F-B270-E1AD74B8C165}" type="datetimeFigureOut">
              <a:rPr lang="en-GB" smtClean="0"/>
              <a:t>02/01/2019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75389-4A49-CF4D-A2A2-150629C60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BCB56-72B9-5D45-9593-040848F4B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5A70-912F-E84A-9330-A58F93FD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11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96A1B7-3E80-9542-B98D-7942471994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0D191-0A3D-2942-92B9-B9B3AAD92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4A33A-6ABB-7243-9E39-29E79890D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86D6-C363-944F-B270-E1AD74B8C165}" type="datetimeFigureOut">
              <a:rPr lang="en-GB" smtClean="0"/>
              <a:t>02/01/2019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1C1CC-1CA3-404B-BFB8-C438E88A3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1D141-99C0-C647-9D3D-C61139F78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5A70-912F-E84A-9330-A58F93FD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993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B1E3-FC04-CC47-B4AC-262041E4A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19AF7-F08B-B34E-9CC6-167F8A56C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7CC9B-C296-B449-B8BF-6269DFB7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86D6-C363-944F-B270-E1AD74B8C165}" type="datetimeFigureOut">
              <a:rPr lang="en-GB" smtClean="0"/>
              <a:t>02/01/2019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75BA8-50DF-234E-930A-FC6658B41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17EA8-C0F5-314C-8692-2EE73654F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5A70-912F-E84A-9330-A58F93FD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65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48714-E868-9945-991A-82DA925F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AFF7A-CD97-3E47-BF5B-87E8E1E89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84131-AE28-7244-818B-D72787C54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86D6-C363-944F-B270-E1AD74B8C165}" type="datetimeFigureOut">
              <a:rPr lang="en-GB" smtClean="0"/>
              <a:t>02/01/2019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7A0B9-C164-6D4B-B6C3-84AEABC6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9110A-B711-C041-8A43-C897B431A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5A70-912F-E84A-9330-A58F93FD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394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535D-BC3A-084F-A869-0BE5BA2D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534B1-804B-B847-BB19-E5507062F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1B95E-99EB-1944-B3FF-4027795DF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F2388-D4C3-F746-9668-376F113B2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86D6-C363-944F-B270-E1AD74B8C165}" type="datetimeFigureOut">
              <a:rPr lang="en-GB" smtClean="0"/>
              <a:t>02/01/2019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18CEC-BE01-7145-BBDE-2E3E22B9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10F11-5782-D646-B328-C89059095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5A70-912F-E84A-9330-A58F93FD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7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366F-6803-C943-AF22-9517E33B8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298BB-35BB-334C-9746-B890FC5B4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7E284-CC89-234E-A1B1-5CE5923E8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AF6FF-9D6B-F946-B6D7-69B579C27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789505-A519-7B42-8703-5BC75713E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B024F-54B6-F047-879F-FCA547B0D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86D6-C363-944F-B270-E1AD74B8C165}" type="datetimeFigureOut">
              <a:rPr lang="en-GB" smtClean="0"/>
              <a:t>02/01/2019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A72C41-9C49-0249-891A-A55C728F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DF9CB1-81A8-0D4C-A6B3-5F962976D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5A70-912F-E84A-9330-A58F93FD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411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6574-FD6B-404E-9523-44AE9F64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D6A810-1E3B-7642-ACC5-0EC7FEF5C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86D6-C363-944F-B270-E1AD74B8C165}" type="datetimeFigureOut">
              <a:rPr lang="en-GB" smtClean="0"/>
              <a:t>02/01/2019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A5EE4-EDD1-DC45-A1D0-1B270155F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EDDC4-5DC0-6A4E-9AE3-3CAE28206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5A70-912F-E84A-9330-A58F93FD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814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6C80D-E9D6-7546-8B42-FBAD949A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86D6-C363-944F-B270-E1AD74B8C165}" type="datetimeFigureOut">
              <a:rPr lang="en-GB" smtClean="0"/>
              <a:t>02/01/2019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A2B148-D6DD-6448-9FF2-87FFAAFED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C57E1-77AC-7D4F-83FF-4CD8D641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5A70-912F-E84A-9330-A58F93FD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069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85740-1598-7549-BC7A-6A0BAD69D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F4B9D-5349-1C4E-892D-59927879C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EE6D9-74C6-ED41-AC3C-2BFD07F9F8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13D48-2D43-E44E-B289-9211A4A8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86D6-C363-944F-B270-E1AD74B8C165}" type="datetimeFigureOut">
              <a:rPr lang="en-GB" smtClean="0"/>
              <a:t>02/01/2019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34BB0-3153-3145-BBC8-865CF53D7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A2CC8-0D41-FB49-AB73-E7ECA7B18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5A70-912F-E84A-9330-A58F93FD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2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627FE-FFEF-5F4A-9D82-1D762568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D8C4A9-EF0A-FE42-927B-7C891782D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BB3D74-76EE-144F-BAA6-559C16C26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7F249-5F51-9243-A0A5-B213D6856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86D6-C363-944F-B270-E1AD74B8C165}" type="datetimeFigureOut">
              <a:rPr lang="en-GB" smtClean="0"/>
              <a:t>02/01/2019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5EA5A-7AB9-F746-8017-A5E6EC727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8DA22-0D52-4F4F-8BB1-8BEF825F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5A70-912F-E84A-9330-A58F93FD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941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D4A8E0-F06E-C54B-9D27-1B3D43C2E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0C923-F6B4-1545-ADFD-FED02D213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612F5-F21C-944E-B675-7A7912349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686D6-C363-944F-B270-E1AD74B8C165}" type="datetimeFigureOut">
              <a:rPr lang="en-GB" smtClean="0"/>
              <a:t>02/01/2019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AB230-90B0-0D49-B08E-4356A38E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A9D9C-36B9-1B4F-9FE1-4F9844389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45A70-912F-E84A-9330-A58F93FDA3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50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9197" y="2387102"/>
            <a:ext cx="10353613" cy="147002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Museo 700" panose="02000000000000000000" pitchFamily="2" charset="77"/>
              </a:rPr>
              <a:t>Introduction to Genome Sequencing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9409" y="5068641"/>
            <a:ext cx="8526505" cy="1061408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tx1"/>
                </a:solidFill>
                <a:latin typeface="Museo 700" panose="02000000000000000000" pitchFamily="2" charset="77"/>
              </a:rPr>
              <a:t>Dr</a:t>
            </a:r>
            <a:r>
              <a:rPr lang="en-US" sz="3200" b="1" dirty="0">
                <a:solidFill>
                  <a:schemeClr val="tx1"/>
                </a:solidFill>
                <a:latin typeface="Museo 700" panose="02000000000000000000" pitchFamily="2" charset="77"/>
              </a:rPr>
              <a:t> Liz Batty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373CF-E483-934E-B107-ED7554E5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266" y="5460562"/>
            <a:ext cx="3092048" cy="103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94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134" y="297003"/>
            <a:ext cx="9718332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Museo 700" panose="02000000000000000000" pitchFamily="2" charset="77"/>
              </a:rPr>
              <a:t>Ion Torrent Sequencing – detection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17606" y="6356351"/>
            <a:ext cx="8790177" cy="365125"/>
          </a:xfrm>
        </p:spPr>
        <p:txBody>
          <a:bodyPr/>
          <a:lstStyle/>
          <a:p>
            <a:r>
              <a:rPr lang="en-US" dirty="0">
                <a:latin typeface="Museo 300" panose="02000000000000000000" pitchFamily="2" charset="77"/>
              </a:rPr>
              <a:t>Image from </a:t>
            </a:r>
            <a:r>
              <a:rPr lang="en-US" dirty="0" err="1">
                <a:latin typeface="Museo 300" panose="02000000000000000000" pitchFamily="2" charset="77"/>
              </a:rPr>
              <a:t>Mardis</a:t>
            </a:r>
            <a:r>
              <a:rPr lang="en-US" dirty="0">
                <a:latin typeface="Museo 300" panose="02000000000000000000" pitchFamily="2" charset="77"/>
              </a:rPr>
              <a:t>, E.R. Next-Generation Sequencing Platforms. </a:t>
            </a:r>
            <a:r>
              <a:rPr lang="is-IS" dirty="0">
                <a:latin typeface="Museo 300" panose="02000000000000000000" pitchFamily="2" charset="77"/>
              </a:rPr>
              <a:t>Annu. Rev. Anal. Chem. 2013. 6:287–303</a:t>
            </a:r>
            <a:endParaRPr lang="en-US" dirty="0">
              <a:latin typeface="Museo 300" panose="02000000000000000000" pitchFamily="2" charset="77"/>
            </a:endParaRPr>
          </a:p>
        </p:txBody>
      </p:sp>
      <p:pic>
        <p:nvPicPr>
          <p:cNvPr id="5" name="Picture 4" descr="annurev-anchem-062012-09262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t="5532" b="57093"/>
          <a:stretch/>
        </p:blipFill>
        <p:spPr>
          <a:xfrm>
            <a:off x="1717607" y="1704064"/>
            <a:ext cx="8692285" cy="42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81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9768E7-9B45-114C-BAC6-94419D679345}"/>
              </a:ext>
            </a:extLst>
          </p:cNvPr>
          <p:cNvSpPr txBox="1"/>
          <p:nvPr/>
        </p:nvSpPr>
        <p:spPr>
          <a:xfrm>
            <a:off x="3003631" y="6192456"/>
            <a:ext cx="597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useo 300" panose="02000000000000000000" pitchFamily="2" charset="77"/>
              </a:rPr>
              <a:t>https://</a:t>
            </a:r>
            <a:r>
              <a:rPr lang="en-GB" dirty="0" err="1">
                <a:latin typeface="Museo 300" panose="02000000000000000000" pitchFamily="2" charset="77"/>
              </a:rPr>
              <a:t>www.flickr.com</a:t>
            </a:r>
            <a:r>
              <a:rPr lang="en-GB" dirty="0">
                <a:latin typeface="Museo 300" panose="02000000000000000000" pitchFamily="2" charset="77"/>
              </a:rPr>
              <a:t>/photos/</a:t>
            </a:r>
            <a:r>
              <a:rPr lang="en-GB" dirty="0" err="1">
                <a:latin typeface="Museo 300" panose="02000000000000000000" pitchFamily="2" charset="77"/>
              </a:rPr>
              <a:t>fdaphotos</a:t>
            </a:r>
            <a:r>
              <a:rPr lang="en-GB" dirty="0">
                <a:latin typeface="Museo 300" panose="02000000000000000000" pitchFamily="2" charset="77"/>
              </a:rPr>
              <a:t>/8754348757/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0174DD-7088-7349-A2A8-C49C5728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651" y="586644"/>
            <a:ext cx="7928658" cy="525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7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Museo 700" panose="02000000000000000000" pitchFamily="2" charset="77"/>
              </a:rPr>
              <a:t>PacBio and Nanopore - single molecule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useo 300" panose="02000000000000000000" pitchFamily="2" charset="77"/>
              </a:rPr>
              <a:t>No amplification needed</a:t>
            </a:r>
          </a:p>
          <a:p>
            <a:r>
              <a:rPr lang="en-US" dirty="0">
                <a:latin typeface="Museo 300" panose="02000000000000000000" pitchFamily="2" charset="77"/>
              </a:rPr>
              <a:t>Reduces GC bias</a:t>
            </a:r>
          </a:p>
          <a:p>
            <a:r>
              <a:rPr lang="en-US" dirty="0">
                <a:latin typeface="Museo 300" panose="02000000000000000000" pitchFamily="2" charset="77"/>
              </a:rPr>
              <a:t>Allows for longer reads </a:t>
            </a:r>
          </a:p>
          <a:p>
            <a:r>
              <a:rPr lang="en-US" dirty="0">
                <a:latin typeface="Museo 300" panose="02000000000000000000" pitchFamily="2" charset="77"/>
              </a:rPr>
              <a:t>Currently higher error rates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29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6691" y="249378"/>
            <a:ext cx="7923835" cy="1325563"/>
          </a:xfrm>
        </p:spPr>
        <p:txBody>
          <a:bodyPr/>
          <a:lstStyle/>
          <a:p>
            <a:r>
              <a:rPr lang="en-US" b="1" dirty="0">
                <a:latin typeface="Museo 700" panose="02000000000000000000" pitchFamily="2" charset="77"/>
              </a:rPr>
              <a:t>Pacific Biosciences (PacBio)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98782" y="6492876"/>
            <a:ext cx="8809001" cy="365125"/>
          </a:xfrm>
        </p:spPr>
        <p:txBody>
          <a:bodyPr/>
          <a:lstStyle/>
          <a:p>
            <a:r>
              <a:rPr lang="en-US" dirty="0">
                <a:latin typeface="Museo 300" panose="02000000000000000000" pitchFamily="2" charset="77"/>
              </a:rPr>
              <a:t>Images from </a:t>
            </a:r>
            <a:r>
              <a:rPr lang="en-US" dirty="0" err="1">
                <a:latin typeface="Museo 300" panose="02000000000000000000" pitchFamily="2" charset="77"/>
              </a:rPr>
              <a:t>Metzker</a:t>
            </a:r>
            <a:r>
              <a:rPr lang="en-US" dirty="0">
                <a:latin typeface="Museo 300" panose="02000000000000000000" pitchFamily="2" charset="77"/>
              </a:rPr>
              <a:t>, M.L. (2010). Sequencing technologies - the next generation Nat. Rev. Genet. 11, 31–46.</a:t>
            </a:r>
          </a:p>
          <a:p>
            <a:endParaRPr lang="en-US" dirty="0">
              <a:latin typeface="Museo 300" panose="02000000000000000000" pitchFamily="2" charset="77"/>
            </a:endParaRPr>
          </a:p>
          <a:p>
            <a:endParaRPr lang="en-US" dirty="0">
              <a:latin typeface="Museo 300" panose="02000000000000000000" pitchFamily="2" charset="77"/>
            </a:endParaRPr>
          </a:p>
        </p:txBody>
      </p:sp>
      <p:pic>
        <p:nvPicPr>
          <p:cNvPr id="5" name="Picture 4" descr="nrg-sequencing-review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" t="9453" r="5263" b="56509"/>
          <a:stretch/>
        </p:blipFill>
        <p:spPr>
          <a:xfrm>
            <a:off x="1524001" y="1615704"/>
            <a:ext cx="8983783" cy="449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21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1BBA84-B904-5445-9375-AD0FF17158E7}"/>
              </a:ext>
            </a:extLst>
          </p:cNvPr>
          <p:cNvSpPr txBox="1"/>
          <p:nvPr/>
        </p:nvSpPr>
        <p:spPr>
          <a:xfrm>
            <a:off x="3628664" y="6215605"/>
            <a:ext cx="527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useo 300" panose="02000000000000000000" pitchFamily="2" charset="77"/>
              </a:rPr>
              <a:t>https://</a:t>
            </a:r>
            <a:r>
              <a:rPr lang="en-GB" dirty="0" err="1">
                <a:latin typeface="Museo 300" panose="02000000000000000000" pitchFamily="2" charset="77"/>
              </a:rPr>
              <a:t>www.flickr.com</a:t>
            </a:r>
            <a:r>
              <a:rPr lang="en-GB" dirty="0">
                <a:latin typeface="Museo 300" panose="02000000000000000000" pitchFamily="2" charset="77"/>
              </a:rPr>
              <a:t>/photos/</a:t>
            </a:r>
            <a:r>
              <a:rPr lang="en-GB" dirty="0" err="1">
                <a:latin typeface="Museo 300" panose="02000000000000000000" pitchFamily="2" charset="77"/>
              </a:rPr>
              <a:t>doe_jgi</a:t>
            </a:r>
            <a:r>
              <a:rPr lang="en-GB" dirty="0">
                <a:latin typeface="Museo 300" panose="02000000000000000000" pitchFamily="2" charset="77"/>
              </a:rPr>
              <a:t>/34810045553/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6E779-288A-0D47-B077-F01009872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84" y="230457"/>
            <a:ext cx="8588415" cy="573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15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7094" y="111068"/>
            <a:ext cx="6526192" cy="1143000"/>
          </a:xfrm>
        </p:spPr>
        <p:txBody>
          <a:bodyPr/>
          <a:lstStyle/>
          <a:p>
            <a:r>
              <a:rPr lang="en-US" b="1" dirty="0" err="1">
                <a:latin typeface="Museo 700" panose="02000000000000000000" pitchFamily="2" charset="77"/>
              </a:rPr>
              <a:t>Nanopore</a:t>
            </a:r>
            <a:r>
              <a:rPr lang="en-US" b="1" dirty="0">
                <a:latin typeface="Museo 700" panose="02000000000000000000" pitchFamily="2" charset="77"/>
              </a:rPr>
              <a:t> Sequencing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popmech-nanopo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17638"/>
            <a:ext cx="3719180" cy="4958906"/>
          </a:xfrm>
          <a:prstGeom prst="rect">
            <a:avLst/>
          </a:prstGeom>
        </p:spPr>
      </p:pic>
      <p:pic>
        <p:nvPicPr>
          <p:cNvPr id="6" name="Picture 5" descr="blockedpo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1068111"/>
            <a:ext cx="4229100" cy="2895600"/>
          </a:xfrm>
          <a:prstGeom prst="rect">
            <a:avLst/>
          </a:prstGeom>
        </p:spPr>
      </p:pic>
      <p:pic>
        <p:nvPicPr>
          <p:cNvPr id="7" name="Picture 6" descr="laptop_mini_ion_lid_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90" y="4336492"/>
            <a:ext cx="3188068" cy="212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83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808" y="307252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Museo 700" panose="02000000000000000000" pitchFamily="2" charset="77"/>
              </a:rPr>
              <a:t>Nanopore</a:t>
            </a:r>
            <a:r>
              <a:rPr lang="en-US" b="1" dirty="0">
                <a:latin typeface="Museo 700" panose="02000000000000000000" pitchFamily="2" charset="77"/>
              </a:rPr>
              <a:t> Sequencing - detection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81200" y="6356351"/>
            <a:ext cx="8229600" cy="365125"/>
          </a:xfrm>
        </p:spPr>
        <p:txBody>
          <a:bodyPr/>
          <a:lstStyle/>
          <a:p>
            <a:r>
              <a:rPr lang="en-US" dirty="0" err="1">
                <a:latin typeface="Museo 300" panose="02000000000000000000" pitchFamily="2" charset="77"/>
              </a:rPr>
              <a:t>Loman</a:t>
            </a:r>
            <a:r>
              <a:rPr lang="en-US" dirty="0">
                <a:latin typeface="Museo 300" panose="02000000000000000000" pitchFamily="2" charset="77"/>
              </a:rPr>
              <a:t>, Nicholas (2014): Wiggle plot showing Oxford </a:t>
            </a:r>
            <a:r>
              <a:rPr lang="en-US" dirty="0" err="1">
                <a:latin typeface="Museo 300" panose="02000000000000000000" pitchFamily="2" charset="77"/>
              </a:rPr>
              <a:t>Nanopore</a:t>
            </a:r>
            <a:r>
              <a:rPr lang="en-US" dirty="0">
                <a:latin typeface="Museo 300" panose="02000000000000000000" pitchFamily="2" charset="77"/>
              </a:rPr>
              <a:t> signal data for a P. </a:t>
            </a:r>
            <a:r>
              <a:rPr lang="en-US" dirty="0" err="1">
                <a:latin typeface="Museo 300" panose="02000000000000000000" pitchFamily="2" charset="77"/>
              </a:rPr>
              <a:t>aeruginosa</a:t>
            </a:r>
            <a:r>
              <a:rPr lang="en-US" dirty="0">
                <a:latin typeface="Museo 300" panose="02000000000000000000" pitchFamily="2" charset="77"/>
              </a:rPr>
              <a:t> read. </a:t>
            </a:r>
            <a:r>
              <a:rPr lang="en-US" dirty="0" err="1">
                <a:latin typeface="Museo 300" panose="02000000000000000000" pitchFamily="2" charset="77"/>
              </a:rPr>
              <a:t>figshare</a:t>
            </a:r>
            <a:r>
              <a:rPr lang="en-US" dirty="0">
                <a:latin typeface="Museo 300" panose="02000000000000000000" pitchFamily="2" charset="77"/>
              </a:rPr>
              <a:t>.</a:t>
            </a:r>
          </a:p>
        </p:txBody>
      </p:sp>
      <p:pic>
        <p:nvPicPr>
          <p:cNvPr id="5" name="Picture 4" descr="wiggle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647" y="1417639"/>
            <a:ext cx="6466926" cy="469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17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AED34D-99B5-6041-8FEB-1BA3887C2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760"/>
            <a:ext cx="12192000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85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D838C-91CA-F144-ACEE-21B5EA502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05" y="307252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Museo 700" panose="02000000000000000000" pitchFamily="2" charset="77"/>
              </a:rPr>
              <a:t>How do we sequence bacterial genomes?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F87B4C-E4E7-E746-A05B-55ACA82CB666}"/>
              </a:ext>
            </a:extLst>
          </p:cNvPr>
          <p:cNvGrpSpPr/>
          <p:nvPr/>
        </p:nvGrpSpPr>
        <p:grpSpPr>
          <a:xfrm rot="20641316">
            <a:off x="1157896" y="2453008"/>
            <a:ext cx="612000" cy="612000"/>
            <a:chOff x="1122744" y="2430685"/>
            <a:chExt cx="612000" cy="612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AE449E8-E71A-3342-AE8A-DCC6399FB1F0}"/>
                </a:ext>
              </a:extLst>
            </p:cNvPr>
            <p:cNvSpPr/>
            <p:nvPr/>
          </p:nvSpPr>
          <p:spPr>
            <a:xfrm>
              <a:off x="1122744" y="2430685"/>
              <a:ext cx="612000" cy="612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Donut 12">
              <a:extLst>
                <a:ext uri="{FF2B5EF4-FFF2-40B4-BE49-F238E27FC236}">
                  <a16:creationId xmlns:a16="http://schemas.microsoft.com/office/drawing/2014/main" id="{290DF8CC-03E4-854E-BE22-02FCF0F1B819}"/>
                </a:ext>
              </a:extLst>
            </p:cNvPr>
            <p:cNvSpPr/>
            <p:nvPr/>
          </p:nvSpPr>
          <p:spPr>
            <a:xfrm>
              <a:off x="1410653" y="2683871"/>
              <a:ext cx="266217" cy="254643"/>
            </a:xfrm>
            <a:prstGeom prst="donu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1306D9-ED7A-894B-AD5D-A908C9B1BCBF}"/>
              </a:ext>
            </a:extLst>
          </p:cNvPr>
          <p:cNvGrpSpPr/>
          <p:nvPr/>
        </p:nvGrpSpPr>
        <p:grpSpPr>
          <a:xfrm rot="6129836">
            <a:off x="719195" y="2659285"/>
            <a:ext cx="612000" cy="612000"/>
            <a:chOff x="1122744" y="2430685"/>
            <a:chExt cx="612000" cy="612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6CA5AEE-21B0-8A4A-A106-31D63BD3D716}"/>
                </a:ext>
              </a:extLst>
            </p:cNvPr>
            <p:cNvSpPr/>
            <p:nvPr/>
          </p:nvSpPr>
          <p:spPr>
            <a:xfrm>
              <a:off x="1122744" y="2430685"/>
              <a:ext cx="612000" cy="612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Donut 16">
              <a:extLst>
                <a:ext uri="{FF2B5EF4-FFF2-40B4-BE49-F238E27FC236}">
                  <a16:creationId xmlns:a16="http://schemas.microsoft.com/office/drawing/2014/main" id="{635D0FD7-F1B1-884A-8453-F9C0F816B7B5}"/>
                </a:ext>
              </a:extLst>
            </p:cNvPr>
            <p:cNvSpPr/>
            <p:nvPr/>
          </p:nvSpPr>
          <p:spPr>
            <a:xfrm>
              <a:off x="1410653" y="2683871"/>
              <a:ext cx="266217" cy="254643"/>
            </a:xfrm>
            <a:prstGeom prst="donu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17F6AC-18DD-C245-80D4-13257CCB61F4}"/>
              </a:ext>
            </a:extLst>
          </p:cNvPr>
          <p:cNvGrpSpPr/>
          <p:nvPr/>
        </p:nvGrpSpPr>
        <p:grpSpPr>
          <a:xfrm>
            <a:off x="690258" y="2120778"/>
            <a:ext cx="612000" cy="612000"/>
            <a:chOff x="1122744" y="2430685"/>
            <a:chExt cx="612000" cy="612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380537E-59A3-4849-86DD-E3F314FCC899}"/>
                </a:ext>
              </a:extLst>
            </p:cNvPr>
            <p:cNvSpPr/>
            <p:nvPr/>
          </p:nvSpPr>
          <p:spPr>
            <a:xfrm>
              <a:off x="1122744" y="2430685"/>
              <a:ext cx="612000" cy="612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Donut 19">
              <a:extLst>
                <a:ext uri="{FF2B5EF4-FFF2-40B4-BE49-F238E27FC236}">
                  <a16:creationId xmlns:a16="http://schemas.microsoft.com/office/drawing/2014/main" id="{4F0519FE-7244-D748-B4F8-D1FDB664E40E}"/>
                </a:ext>
              </a:extLst>
            </p:cNvPr>
            <p:cNvSpPr/>
            <p:nvPr/>
          </p:nvSpPr>
          <p:spPr>
            <a:xfrm>
              <a:off x="1410653" y="2683871"/>
              <a:ext cx="266217" cy="254643"/>
            </a:xfrm>
            <a:prstGeom prst="donu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30FAD3-9078-E343-AD34-F95D5BE4A40B}"/>
              </a:ext>
            </a:extLst>
          </p:cNvPr>
          <p:cNvGrpSpPr/>
          <p:nvPr/>
        </p:nvGrpSpPr>
        <p:grpSpPr>
          <a:xfrm rot="18599733">
            <a:off x="1763787" y="2399051"/>
            <a:ext cx="612000" cy="612000"/>
            <a:chOff x="1122744" y="2430685"/>
            <a:chExt cx="612000" cy="612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2C91647-3C20-2F4F-BFCC-F819C46C331A}"/>
                </a:ext>
              </a:extLst>
            </p:cNvPr>
            <p:cNvSpPr/>
            <p:nvPr/>
          </p:nvSpPr>
          <p:spPr>
            <a:xfrm>
              <a:off x="1122744" y="2430685"/>
              <a:ext cx="612000" cy="612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Donut 22">
              <a:extLst>
                <a:ext uri="{FF2B5EF4-FFF2-40B4-BE49-F238E27FC236}">
                  <a16:creationId xmlns:a16="http://schemas.microsoft.com/office/drawing/2014/main" id="{F550779D-5639-E04D-BE95-431DE1963E62}"/>
                </a:ext>
              </a:extLst>
            </p:cNvPr>
            <p:cNvSpPr/>
            <p:nvPr/>
          </p:nvSpPr>
          <p:spPr>
            <a:xfrm>
              <a:off x="1410653" y="2683871"/>
              <a:ext cx="266217" cy="254643"/>
            </a:xfrm>
            <a:prstGeom prst="donu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F9AFFD-A84C-2B44-993F-E82567F9050A}"/>
              </a:ext>
            </a:extLst>
          </p:cNvPr>
          <p:cNvGrpSpPr/>
          <p:nvPr/>
        </p:nvGrpSpPr>
        <p:grpSpPr>
          <a:xfrm rot="18994691">
            <a:off x="1456223" y="2081282"/>
            <a:ext cx="612000" cy="612000"/>
            <a:chOff x="1122744" y="2430685"/>
            <a:chExt cx="612000" cy="6120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EB178AA-3E18-AE42-B5FE-36182F0A781B}"/>
                </a:ext>
              </a:extLst>
            </p:cNvPr>
            <p:cNvSpPr/>
            <p:nvPr/>
          </p:nvSpPr>
          <p:spPr>
            <a:xfrm>
              <a:off x="1122744" y="2430685"/>
              <a:ext cx="612000" cy="612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Donut 25">
              <a:extLst>
                <a:ext uri="{FF2B5EF4-FFF2-40B4-BE49-F238E27FC236}">
                  <a16:creationId xmlns:a16="http://schemas.microsoft.com/office/drawing/2014/main" id="{70F3C8FF-92B3-0A45-A512-F534390C84AE}"/>
                </a:ext>
              </a:extLst>
            </p:cNvPr>
            <p:cNvSpPr/>
            <p:nvPr/>
          </p:nvSpPr>
          <p:spPr>
            <a:xfrm>
              <a:off x="1410653" y="2683871"/>
              <a:ext cx="266217" cy="254643"/>
            </a:xfrm>
            <a:prstGeom prst="donu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702AED-AB47-A24C-BF31-70A4EEB26647}"/>
              </a:ext>
            </a:extLst>
          </p:cNvPr>
          <p:cNvGrpSpPr/>
          <p:nvPr/>
        </p:nvGrpSpPr>
        <p:grpSpPr>
          <a:xfrm rot="6716730">
            <a:off x="671331" y="1824711"/>
            <a:ext cx="612000" cy="612000"/>
            <a:chOff x="1122744" y="2430685"/>
            <a:chExt cx="612000" cy="612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57C3360-6857-594B-8927-B4DB9B2CFF6F}"/>
                </a:ext>
              </a:extLst>
            </p:cNvPr>
            <p:cNvSpPr/>
            <p:nvPr/>
          </p:nvSpPr>
          <p:spPr>
            <a:xfrm>
              <a:off x="1122744" y="2430685"/>
              <a:ext cx="612000" cy="612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Donut 28">
              <a:extLst>
                <a:ext uri="{FF2B5EF4-FFF2-40B4-BE49-F238E27FC236}">
                  <a16:creationId xmlns:a16="http://schemas.microsoft.com/office/drawing/2014/main" id="{04D7C2CC-6171-1544-9ED0-CA09D0A8DDDC}"/>
                </a:ext>
              </a:extLst>
            </p:cNvPr>
            <p:cNvSpPr/>
            <p:nvPr/>
          </p:nvSpPr>
          <p:spPr>
            <a:xfrm>
              <a:off x="1410653" y="2683871"/>
              <a:ext cx="266217" cy="254643"/>
            </a:xfrm>
            <a:prstGeom prst="donu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042D003-9990-C140-AF69-959FA557CF0E}"/>
              </a:ext>
            </a:extLst>
          </p:cNvPr>
          <p:cNvGrpSpPr/>
          <p:nvPr/>
        </p:nvGrpSpPr>
        <p:grpSpPr>
          <a:xfrm rot="3116076">
            <a:off x="1714253" y="1644584"/>
            <a:ext cx="612000" cy="612000"/>
            <a:chOff x="1122744" y="2430685"/>
            <a:chExt cx="612000" cy="612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1ECEFC-C390-D945-8C24-F7BDA74C9EC4}"/>
                </a:ext>
              </a:extLst>
            </p:cNvPr>
            <p:cNvSpPr/>
            <p:nvPr/>
          </p:nvSpPr>
          <p:spPr>
            <a:xfrm>
              <a:off x="1122744" y="2430685"/>
              <a:ext cx="612000" cy="612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Donut 31">
              <a:extLst>
                <a:ext uri="{FF2B5EF4-FFF2-40B4-BE49-F238E27FC236}">
                  <a16:creationId xmlns:a16="http://schemas.microsoft.com/office/drawing/2014/main" id="{FD4CF7E0-3923-B240-895D-371089B1102E}"/>
                </a:ext>
              </a:extLst>
            </p:cNvPr>
            <p:cNvSpPr/>
            <p:nvPr/>
          </p:nvSpPr>
          <p:spPr>
            <a:xfrm>
              <a:off x="1410653" y="2683871"/>
              <a:ext cx="266217" cy="254643"/>
            </a:xfrm>
            <a:prstGeom prst="donu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419FB14-8572-B84F-A33F-37D7AF95D7B7}"/>
              </a:ext>
            </a:extLst>
          </p:cNvPr>
          <p:cNvGrpSpPr/>
          <p:nvPr/>
        </p:nvGrpSpPr>
        <p:grpSpPr>
          <a:xfrm rot="9680074">
            <a:off x="1217270" y="1622882"/>
            <a:ext cx="612000" cy="612000"/>
            <a:chOff x="1122744" y="2430685"/>
            <a:chExt cx="612000" cy="612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1483FFB-08A0-434D-9C6C-EEE7EE128F1A}"/>
                </a:ext>
              </a:extLst>
            </p:cNvPr>
            <p:cNvSpPr/>
            <p:nvPr/>
          </p:nvSpPr>
          <p:spPr>
            <a:xfrm>
              <a:off x="1122744" y="2430685"/>
              <a:ext cx="612000" cy="6120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Donut 34">
              <a:extLst>
                <a:ext uri="{FF2B5EF4-FFF2-40B4-BE49-F238E27FC236}">
                  <a16:creationId xmlns:a16="http://schemas.microsoft.com/office/drawing/2014/main" id="{C7598844-AECC-F941-A63A-87F7C7B29338}"/>
                </a:ext>
              </a:extLst>
            </p:cNvPr>
            <p:cNvSpPr/>
            <p:nvPr/>
          </p:nvSpPr>
          <p:spPr>
            <a:xfrm>
              <a:off x="1410653" y="2683871"/>
              <a:ext cx="266217" cy="254643"/>
            </a:xfrm>
            <a:prstGeom prst="donu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B46D9723-1E11-754F-8FE4-16A40790E9DA}"/>
              </a:ext>
            </a:extLst>
          </p:cNvPr>
          <p:cNvSpPr/>
          <p:nvPr/>
        </p:nvSpPr>
        <p:spPr>
          <a:xfrm>
            <a:off x="4178461" y="1895103"/>
            <a:ext cx="671332" cy="4571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E063915A-F10F-054E-95AE-0C5803F9095E}"/>
              </a:ext>
            </a:extLst>
          </p:cNvPr>
          <p:cNvSpPr/>
          <p:nvPr/>
        </p:nvSpPr>
        <p:spPr>
          <a:xfrm>
            <a:off x="2662177" y="2178369"/>
            <a:ext cx="960699" cy="30264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DD0948-AAED-AA45-85AE-5B8A88477D33}"/>
              </a:ext>
            </a:extLst>
          </p:cNvPr>
          <p:cNvSpPr/>
          <p:nvPr/>
        </p:nvSpPr>
        <p:spPr>
          <a:xfrm>
            <a:off x="4585504" y="2162923"/>
            <a:ext cx="671332" cy="4571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F886B4-1C64-394D-8A88-FA96AEDAC678}"/>
              </a:ext>
            </a:extLst>
          </p:cNvPr>
          <p:cNvSpPr/>
          <p:nvPr/>
        </p:nvSpPr>
        <p:spPr>
          <a:xfrm>
            <a:off x="5123727" y="1946840"/>
            <a:ext cx="671332" cy="4571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50BA34-A84E-C64E-984D-6169B31DC9E9}"/>
              </a:ext>
            </a:extLst>
          </p:cNvPr>
          <p:cNvSpPr/>
          <p:nvPr/>
        </p:nvSpPr>
        <p:spPr>
          <a:xfrm>
            <a:off x="3995195" y="2261983"/>
            <a:ext cx="671332" cy="4571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200C80-47EF-CE45-A059-9B5E8C06EB23}"/>
              </a:ext>
            </a:extLst>
          </p:cNvPr>
          <p:cNvSpPr/>
          <p:nvPr/>
        </p:nvSpPr>
        <p:spPr>
          <a:xfrm>
            <a:off x="3995195" y="2550589"/>
            <a:ext cx="671332" cy="4571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E64B8F-ABE4-194D-9C9E-40FC5026867C}"/>
              </a:ext>
            </a:extLst>
          </p:cNvPr>
          <p:cNvSpPr/>
          <p:nvPr/>
        </p:nvSpPr>
        <p:spPr>
          <a:xfrm>
            <a:off x="4882588" y="2550589"/>
            <a:ext cx="671332" cy="4571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EC15EC6-96A3-AE4F-8C7F-7BD38A17BF7F}"/>
              </a:ext>
            </a:extLst>
          </p:cNvPr>
          <p:cNvSpPr/>
          <p:nvPr/>
        </p:nvSpPr>
        <p:spPr>
          <a:xfrm>
            <a:off x="4546922" y="2725306"/>
            <a:ext cx="671332" cy="4571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A0A610-F26D-2143-ACBE-CF9F8EB1F3D8}"/>
              </a:ext>
            </a:extLst>
          </p:cNvPr>
          <p:cNvSpPr/>
          <p:nvPr/>
        </p:nvSpPr>
        <p:spPr>
          <a:xfrm>
            <a:off x="5399591" y="2370813"/>
            <a:ext cx="671332" cy="4571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4985BBA-1FA2-C846-9B3C-CB6CCECF8C81}"/>
              </a:ext>
            </a:extLst>
          </p:cNvPr>
          <p:cNvSpPr/>
          <p:nvPr/>
        </p:nvSpPr>
        <p:spPr>
          <a:xfrm>
            <a:off x="5399591" y="2929818"/>
            <a:ext cx="671332" cy="4571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5E1B25-66F7-854E-8F17-AF0E2C68526D}"/>
              </a:ext>
            </a:extLst>
          </p:cNvPr>
          <p:cNvSpPr/>
          <p:nvPr/>
        </p:nvSpPr>
        <p:spPr>
          <a:xfrm>
            <a:off x="3762949" y="2816751"/>
            <a:ext cx="671332" cy="4571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C1632714-C4B2-1D4E-90B4-99A2251A4CC6}"/>
              </a:ext>
            </a:extLst>
          </p:cNvPr>
          <p:cNvSpPr/>
          <p:nvPr/>
        </p:nvSpPr>
        <p:spPr>
          <a:xfrm>
            <a:off x="6886939" y="2185782"/>
            <a:ext cx="960699" cy="30264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2D37DAA-37B2-D840-93B6-9420B5DC6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518" y="1402298"/>
            <a:ext cx="2731947" cy="2048960"/>
          </a:xfrm>
          <a:prstGeom prst="rect">
            <a:avLst/>
          </a:prstGeom>
        </p:spPr>
      </p:pic>
      <p:sp>
        <p:nvSpPr>
          <p:cNvPr id="49" name="Right Arrow 48">
            <a:extLst>
              <a:ext uri="{FF2B5EF4-FFF2-40B4-BE49-F238E27FC236}">
                <a16:creationId xmlns:a16="http://schemas.microsoft.com/office/drawing/2014/main" id="{15DA779C-C478-C440-BA3E-ADA4F0EFA633}"/>
              </a:ext>
            </a:extLst>
          </p:cNvPr>
          <p:cNvSpPr/>
          <p:nvPr/>
        </p:nvSpPr>
        <p:spPr>
          <a:xfrm rot="5400000">
            <a:off x="9024141" y="3680846"/>
            <a:ext cx="960699" cy="30264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A25B5E-2E6C-D14E-B5B8-5BF0E73FD9B6}"/>
              </a:ext>
            </a:extLst>
          </p:cNvPr>
          <p:cNvSpPr txBox="1"/>
          <p:nvPr/>
        </p:nvSpPr>
        <p:spPr>
          <a:xfrm>
            <a:off x="8436980" y="4814670"/>
            <a:ext cx="2731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@SEQ_ID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GATTTGGGGTTCAAAGCAGTATCGATCAA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!''*((((***+))%%%++)(%%%%).1*</a:t>
            </a:r>
            <a:endParaRPr lang="en-GB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E84ABF55-EFDC-E845-86E9-1D6EEEBCA0B8}"/>
              </a:ext>
            </a:extLst>
          </p:cNvPr>
          <p:cNvSpPr/>
          <p:nvPr/>
        </p:nvSpPr>
        <p:spPr>
          <a:xfrm rot="10800000">
            <a:off x="6583512" y="5048067"/>
            <a:ext cx="960699" cy="30264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E5A6345-ABCD-E944-88DE-DCF3E4BE1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6"/>
          <a:stretch/>
        </p:blipFill>
        <p:spPr>
          <a:xfrm>
            <a:off x="2972975" y="4174748"/>
            <a:ext cx="2762282" cy="249475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6D63B9E-1748-D64C-8F11-F1ACCB8EB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054" y="3788047"/>
            <a:ext cx="2548841" cy="126002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547B7FF-E418-B148-A057-9F523C4BF7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53"/>
          <a:stretch/>
        </p:blipFill>
        <p:spPr>
          <a:xfrm>
            <a:off x="545996" y="4535399"/>
            <a:ext cx="2185382" cy="229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5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567545-C6A2-E44D-8FA9-AC15F811B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850130"/>
              </p:ext>
            </p:extLst>
          </p:nvPr>
        </p:nvGraphicFramePr>
        <p:xfrm>
          <a:off x="664580" y="1101685"/>
          <a:ext cx="11060573" cy="25790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29629">
                  <a:extLst>
                    <a:ext uri="{9D8B030D-6E8A-4147-A177-3AD203B41FA5}">
                      <a16:colId xmlns:a16="http://schemas.microsoft.com/office/drawing/2014/main" val="2533138721"/>
                    </a:ext>
                  </a:extLst>
                </a:gridCol>
                <a:gridCol w="2129629">
                  <a:extLst>
                    <a:ext uri="{9D8B030D-6E8A-4147-A177-3AD203B41FA5}">
                      <a16:colId xmlns:a16="http://schemas.microsoft.com/office/drawing/2014/main" val="2723258697"/>
                    </a:ext>
                  </a:extLst>
                </a:gridCol>
                <a:gridCol w="2789514">
                  <a:extLst>
                    <a:ext uri="{9D8B030D-6E8A-4147-A177-3AD203B41FA5}">
                      <a16:colId xmlns:a16="http://schemas.microsoft.com/office/drawing/2014/main" val="131809781"/>
                    </a:ext>
                  </a:extLst>
                </a:gridCol>
                <a:gridCol w="2572052">
                  <a:extLst>
                    <a:ext uri="{9D8B030D-6E8A-4147-A177-3AD203B41FA5}">
                      <a16:colId xmlns:a16="http://schemas.microsoft.com/office/drawing/2014/main" val="1727055260"/>
                    </a:ext>
                  </a:extLst>
                </a:gridCol>
                <a:gridCol w="1439749">
                  <a:extLst>
                    <a:ext uri="{9D8B030D-6E8A-4147-A177-3AD203B41FA5}">
                      <a16:colId xmlns:a16="http://schemas.microsoft.com/office/drawing/2014/main" val="737688888"/>
                    </a:ext>
                  </a:extLst>
                </a:gridCol>
              </a:tblGrid>
              <a:tr h="4298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Museo 300" panose="02000000000000000000" pitchFamily="2" charset="77"/>
                        </a:rPr>
                        <a:t>Technology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Museo 300" panose="02000000000000000000" pitchFamily="2" charset="77"/>
                        </a:rPr>
                        <a:t>Machine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Museo 300" panose="02000000000000000000" pitchFamily="2" charset="77"/>
                        </a:rPr>
                        <a:t>Read length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Museo 300" panose="02000000000000000000" pitchFamily="2" charset="77"/>
                        </a:rPr>
                        <a:t>Output from one run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Museo 300" panose="02000000000000000000" pitchFamily="2" charset="77"/>
                        </a:rPr>
                        <a:t>Error Rate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extLst>
                  <a:ext uri="{0D108BD9-81ED-4DB2-BD59-A6C34878D82A}">
                    <a16:rowId xmlns:a16="http://schemas.microsoft.com/office/drawing/2014/main" val="3842892041"/>
                  </a:ext>
                </a:extLst>
              </a:tr>
              <a:tr h="42984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effectLst/>
                          <a:latin typeface="Museo 300" panose="02000000000000000000" pitchFamily="2" charset="77"/>
                        </a:rPr>
                        <a:t>Illumina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effectLst/>
                          <a:latin typeface="Museo 300" panose="02000000000000000000" pitchFamily="2" charset="77"/>
                        </a:rPr>
                        <a:t>HiSeq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Museo 300" panose="02000000000000000000" pitchFamily="2" charset="77"/>
                        </a:rPr>
                        <a:t>75-150bp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Museo 300" panose="02000000000000000000" pitchFamily="2" charset="77"/>
                        </a:rPr>
                        <a:t>250-300Gb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effectLst/>
                          <a:latin typeface="Museo 300" panose="02000000000000000000" pitchFamily="2" charset="77"/>
                        </a:rPr>
                        <a:t>&lt;1%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ctr"/>
                </a:tc>
                <a:extLst>
                  <a:ext uri="{0D108BD9-81ED-4DB2-BD59-A6C34878D82A}">
                    <a16:rowId xmlns:a16="http://schemas.microsoft.com/office/drawing/2014/main" val="3353297681"/>
                  </a:ext>
                </a:extLst>
              </a:tr>
              <a:tr h="42984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effectLst/>
                          <a:latin typeface="Museo 300" panose="02000000000000000000" pitchFamily="2" charset="77"/>
                        </a:rPr>
                        <a:t>MiSeq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Museo 300" panose="02000000000000000000" pitchFamily="2" charset="77"/>
                        </a:rPr>
                        <a:t>75-300bp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Museo 300" panose="02000000000000000000" pitchFamily="2" charset="77"/>
                        </a:rPr>
                        <a:t>15Gb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27415"/>
                  </a:ext>
                </a:extLst>
              </a:tr>
              <a:tr h="4298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Museo 300" panose="02000000000000000000" pitchFamily="2" charset="77"/>
                        </a:rPr>
                        <a:t>Ion Torrent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Museo 300" panose="02000000000000000000" pitchFamily="2" charset="77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Museo 300" panose="02000000000000000000" pitchFamily="2" charset="77"/>
                        </a:rPr>
                        <a:t>200-400bp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Museo 300" panose="02000000000000000000" pitchFamily="2" charset="77"/>
                        </a:rPr>
                        <a:t>2Gb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Museo 300" panose="02000000000000000000" pitchFamily="2" charset="77"/>
                        </a:rPr>
                        <a:t>~1%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extLst>
                  <a:ext uri="{0D108BD9-81ED-4DB2-BD59-A6C34878D82A}">
                    <a16:rowId xmlns:a16="http://schemas.microsoft.com/office/drawing/2014/main" val="214870101"/>
                  </a:ext>
                </a:extLst>
              </a:tr>
              <a:tr h="4298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Museo 300" panose="02000000000000000000" pitchFamily="2" charset="77"/>
                        </a:rPr>
                        <a:t>PacBio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Museo 300" panose="02000000000000000000" pitchFamily="2" charset="77"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Museo 300" panose="02000000000000000000" pitchFamily="2" charset="77"/>
                        </a:rPr>
                        <a:t>Tens of kb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Museo 300" panose="02000000000000000000" pitchFamily="2" charset="77"/>
                        </a:rPr>
                        <a:t>Up to 10Gb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Museo 300" panose="02000000000000000000" pitchFamily="2" charset="77"/>
                        </a:rPr>
                        <a:t>~15%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extLst>
                  <a:ext uri="{0D108BD9-81ED-4DB2-BD59-A6C34878D82A}">
                    <a16:rowId xmlns:a16="http://schemas.microsoft.com/office/drawing/2014/main" val="2247085272"/>
                  </a:ext>
                </a:extLst>
              </a:tr>
              <a:tr h="4298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Museo 300" panose="02000000000000000000" pitchFamily="2" charset="77"/>
                        </a:rPr>
                        <a:t>Oxford Nanopore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Museo 300" panose="02000000000000000000" pitchFamily="2" charset="77"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effectLst/>
                          <a:latin typeface="Museo 300" panose="02000000000000000000" pitchFamily="2" charset="77"/>
                        </a:rPr>
                        <a:t>Tens of kb, up to 1Mb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Museo 300" panose="02000000000000000000" pitchFamily="2" charset="77"/>
                        </a:rPr>
                        <a:t>~15Gb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effectLst/>
                          <a:latin typeface="Museo 300" panose="02000000000000000000" pitchFamily="2" charset="77"/>
                        </a:rPr>
                        <a:t>~15%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useo 300" panose="02000000000000000000" pitchFamily="2" charset="77"/>
                      </a:endParaRPr>
                    </a:p>
                  </a:txBody>
                  <a:tcPr marL="7131" marR="7131" marT="7131" marB="0" anchor="b"/>
                </a:tc>
                <a:extLst>
                  <a:ext uri="{0D108BD9-81ED-4DB2-BD59-A6C34878D82A}">
                    <a16:rowId xmlns:a16="http://schemas.microsoft.com/office/drawing/2014/main" val="3882097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424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8DE7-F648-D242-933C-4523FEEA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Museo 700" panose="02000000000000000000" pitchFamily="2" charset="77"/>
              </a:rPr>
              <a:t>Illumina and Ion Torrent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382F7-F497-5649-B5E4-BCCBE3D2B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Museo 300" panose="02000000000000000000" pitchFamily="2" charset="77"/>
              </a:rPr>
              <a:t>Cut DNA into short fragments</a:t>
            </a:r>
          </a:p>
          <a:p>
            <a:r>
              <a:rPr lang="en-GB" dirty="0">
                <a:latin typeface="Museo 300" panose="02000000000000000000" pitchFamily="2" charset="77"/>
              </a:rPr>
              <a:t>Amplify </a:t>
            </a:r>
          </a:p>
          <a:p>
            <a:r>
              <a:rPr lang="en-GB" dirty="0">
                <a:latin typeface="Museo 300" panose="02000000000000000000" pitchFamily="2" charset="77"/>
              </a:rPr>
              <a:t>Add bases and detect incorporation</a:t>
            </a:r>
          </a:p>
        </p:txBody>
      </p:sp>
    </p:spTree>
    <p:extLst>
      <p:ext uri="{BB962C8B-B14F-4D97-AF65-F5344CB8AC3E}">
        <p14:creationId xmlns:p14="http://schemas.microsoft.com/office/powerpoint/2010/main" val="2412329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952" y="197192"/>
            <a:ext cx="9931078" cy="875580"/>
          </a:xfrm>
        </p:spPr>
        <p:txBody>
          <a:bodyPr>
            <a:normAutofit/>
          </a:bodyPr>
          <a:lstStyle/>
          <a:p>
            <a:r>
              <a:rPr lang="en-US" b="1" dirty="0">
                <a:latin typeface="Museo 700" panose="02000000000000000000" pitchFamily="2" charset="77"/>
              </a:rPr>
              <a:t>Illumina sequencing - amplification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14915" y="6426477"/>
            <a:ext cx="2895600" cy="365125"/>
          </a:xfrm>
        </p:spPr>
        <p:txBody>
          <a:bodyPr/>
          <a:lstStyle/>
          <a:p>
            <a:r>
              <a:rPr lang="en-US" dirty="0"/>
              <a:t>Images from </a:t>
            </a:r>
            <a:r>
              <a:rPr lang="en-US" dirty="0" err="1"/>
              <a:t>www.illumina.com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717607" y="1410209"/>
            <a:ext cx="2065663" cy="2366156"/>
            <a:chOff x="193606" y="1231246"/>
            <a:chExt cx="2065663" cy="2366156"/>
          </a:xfrm>
        </p:grpSpPr>
        <p:pic>
          <p:nvPicPr>
            <p:cNvPr id="9" name="Picture 8" descr="illumina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6"/>
            <a:stretch/>
          </p:blipFill>
          <p:spPr>
            <a:xfrm>
              <a:off x="285531" y="1410209"/>
              <a:ext cx="1973738" cy="218719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93606" y="1231246"/>
              <a:ext cx="371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oundrySterling-Book"/>
                  <a:cs typeface="FoundrySterling-Book"/>
                </a:rPr>
                <a:t>1.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28762" y="1404507"/>
            <a:ext cx="2328567" cy="2639981"/>
            <a:chOff x="3004761" y="1404506"/>
            <a:chExt cx="2328567" cy="2639981"/>
          </a:xfrm>
        </p:grpSpPr>
        <p:pic>
          <p:nvPicPr>
            <p:cNvPr id="10" name="Picture 9" descr="illumina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9835" y="1410209"/>
              <a:ext cx="2163493" cy="263427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004761" y="1404506"/>
              <a:ext cx="371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oundrySterling-Book"/>
                  <a:cs typeface="FoundrySterling-Book"/>
                </a:rPr>
                <a:t>2.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637553" y="1313142"/>
            <a:ext cx="2095195" cy="2284261"/>
            <a:chOff x="6113552" y="1313141"/>
            <a:chExt cx="2095195" cy="2284261"/>
          </a:xfrm>
        </p:grpSpPr>
        <p:pic>
          <p:nvPicPr>
            <p:cNvPr id="11" name="Picture 10" descr="illumina3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3518" y="1313141"/>
              <a:ext cx="1915229" cy="228426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113552" y="1410209"/>
              <a:ext cx="371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oundrySterling-Book"/>
                  <a:cs typeface="FoundrySterling-Book"/>
                </a:rPr>
                <a:t>3.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737360" y="3660090"/>
            <a:ext cx="2434173" cy="2904697"/>
            <a:chOff x="1213359" y="3660089"/>
            <a:chExt cx="2434173" cy="2904697"/>
          </a:xfrm>
        </p:grpSpPr>
        <p:pic>
          <p:nvPicPr>
            <p:cNvPr id="12" name="Picture 11" descr="illumina4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550" y="3660089"/>
              <a:ext cx="2371982" cy="290469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213359" y="3859821"/>
              <a:ext cx="371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oundrySterling-Book"/>
                  <a:cs typeface="FoundrySterling-Book"/>
                </a:rPr>
                <a:t>4.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01381" y="3389060"/>
            <a:ext cx="2678963" cy="3037416"/>
            <a:chOff x="4577380" y="3389060"/>
            <a:chExt cx="2678963" cy="3037416"/>
          </a:xfrm>
        </p:grpSpPr>
        <p:pic>
          <p:nvPicPr>
            <p:cNvPr id="13" name="Picture 12" descr="illumina5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380" y="3389060"/>
              <a:ext cx="2678963" cy="30374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664801" y="3859821"/>
              <a:ext cx="371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oundrySterling-Book"/>
                  <a:cs typeface="FoundrySterling-Book"/>
                </a:rPr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540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270" y="0"/>
            <a:ext cx="8241175" cy="87558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Museo 700" panose="02000000000000000000" pitchFamily="2" charset="77"/>
              </a:rPr>
              <a:t>Illumina sequencing – detection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88220" y="6356351"/>
            <a:ext cx="8402249" cy="365125"/>
          </a:xfrm>
        </p:spPr>
        <p:txBody>
          <a:bodyPr/>
          <a:lstStyle/>
          <a:p>
            <a:r>
              <a:rPr lang="en-US" dirty="0">
                <a:latin typeface="Museo 300" panose="02000000000000000000" pitchFamily="2" charset="77"/>
              </a:rPr>
              <a:t>Images from </a:t>
            </a:r>
            <a:r>
              <a:rPr lang="en-US" dirty="0" err="1">
                <a:latin typeface="Museo 300" panose="02000000000000000000" pitchFamily="2" charset="77"/>
              </a:rPr>
              <a:t>Metzker</a:t>
            </a:r>
            <a:r>
              <a:rPr lang="en-US" dirty="0">
                <a:latin typeface="Museo 300" panose="02000000000000000000" pitchFamily="2" charset="77"/>
              </a:rPr>
              <a:t>, M.L. (2010). Sequencing technologies - the next generation Nat. Rev. Genet. 11, 31–46.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3FB9FC-18A1-FD4E-A1EF-FAE387CD486F}"/>
              </a:ext>
            </a:extLst>
          </p:cNvPr>
          <p:cNvGrpSpPr/>
          <p:nvPr/>
        </p:nvGrpSpPr>
        <p:grpSpPr>
          <a:xfrm>
            <a:off x="2979879" y="751416"/>
            <a:ext cx="6232243" cy="5441039"/>
            <a:chOff x="3143251" y="751417"/>
            <a:chExt cx="5111749" cy="4376168"/>
          </a:xfrm>
        </p:grpSpPr>
        <p:pic>
          <p:nvPicPr>
            <p:cNvPr id="3" name="Picture 2" descr="nrg-sequencing-review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5" r="47247" b="50177"/>
            <a:stretch/>
          </p:blipFill>
          <p:spPr>
            <a:xfrm>
              <a:off x="3236325" y="891977"/>
              <a:ext cx="4726158" cy="423560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143251" y="751417"/>
              <a:ext cx="585034" cy="4050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669966" y="891977"/>
              <a:ext cx="585034" cy="4050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3618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238" y="108271"/>
            <a:ext cx="8301461" cy="1143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Museo 700" panose="02000000000000000000" pitchFamily="2" charset="77"/>
              </a:rPr>
              <a:t>Illumina</a:t>
            </a:r>
            <a:r>
              <a:rPr lang="en-US" b="1" dirty="0">
                <a:latin typeface="Museo 700" panose="02000000000000000000" pitchFamily="2" charset="77"/>
              </a:rPr>
              <a:t> sequencing - detection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Images from </a:t>
            </a:r>
            <a:r>
              <a:rPr lang="en-US" dirty="0" err="1"/>
              <a:t>illumina.com</a:t>
            </a:r>
            <a:endParaRPr lang="en-US" dirty="0"/>
          </a:p>
        </p:txBody>
      </p:sp>
      <p:pic>
        <p:nvPicPr>
          <p:cNvPr id="5" name="Picture 4" descr="2colour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9" b="55433"/>
          <a:stretch/>
        </p:blipFill>
        <p:spPr>
          <a:xfrm>
            <a:off x="2036179" y="2035447"/>
            <a:ext cx="7774329" cy="13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0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9CE594-51E5-DA45-ADED-EAA5B421C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89" y="0"/>
            <a:ext cx="9589467" cy="6396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B47779-7953-0C4B-A0FD-CF3CF7557F08}"/>
              </a:ext>
            </a:extLst>
          </p:cNvPr>
          <p:cNvSpPr txBox="1"/>
          <p:nvPr/>
        </p:nvSpPr>
        <p:spPr>
          <a:xfrm>
            <a:off x="2888622" y="6396175"/>
            <a:ext cx="6565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useo 300" panose="02000000000000000000" pitchFamily="2" charset="77"/>
              </a:rPr>
              <a:t>https://</a:t>
            </a:r>
            <a:r>
              <a:rPr lang="en-GB" dirty="0" err="1">
                <a:latin typeface="Museo 300" panose="02000000000000000000" pitchFamily="2" charset="77"/>
              </a:rPr>
              <a:t>www.flickr.com</a:t>
            </a:r>
            <a:r>
              <a:rPr lang="en-GB" dirty="0">
                <a:latin typeface="Museo 300" panose="02000000000000000000" pitchFamily="2" charset="77"/>
              </a:rPr>
              <a:t>/photos/97397973@N05/19092162353/</a:t>
            </a:r>
          </a:p>
        </p:txBody>
      </p:sp>
    </p:spTree>
    <p:extLst>
      <p:ext uri="{BB962C8B-B14F-4D97-AF65-F5344CB8AC3E}">
        <p14:creationId xmlns:p14="http://schemas.microsoft.com/office/powerpoint/2010/main" val="2302386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205" y="330401"/>
            <a:ext cx="11123271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Museo 700" panose="02000000000000000000" pitchFamily="2" charset="77"/>
              </a:rPr>
              <a:t>Ion Torrent Sequencing – amplification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52252" y="6356351"/>
            <a:ext cx="8775599" cy="365125"/>
          </a:xfrm>
        </p:spPr>
        <p:txBody>
          <a:bodyPr/>
          <a:lstStyle/>
          <a:p>
            <a:r>
              <a:rPr lang="en-US" dirty="0">
                <a:latin typeface="Museo 300" panose="02000000000000000000" pitchFamily="2" charset="77"/>
              </a:rPr>
              <a:t>Images from </a:t>
            </a:r>
            <a:r>
              <a:rPr lang="en-US" dirty="0" err="1">
                <a:latin typeface="Museo 300" panose="02000000000000000000" pitchFamily="2" charset="77"/>
              </a:rPr>
              <a:t>Metzker</a:t>
            </a:r>
            <a:r>
              <a:rPr lang="en-US" dirty="0">
                <a:latin typeface="Museo 300" panose="02000000000000000000" pitchFamily="2" charset="77"/>
              </a:rPr>
              <a:t>, M.L. (2010). Sequencing technologies - the next generation Nat. Rev. Genet. 11, 31–46.</a:t>
            </a:r>
          </a:p>
          <a:p>
            <a:endParaRPr lang="en-US" dirty="0">
              <a:latin typeface="Museo 300" panose="02000000000000000000" pitchFamily="2" charset="7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752252" y="1417638"/>
            <a:ext cx="8031952" cy="2609917"/>
            <a:chOff x="1864275" y="2219732"/>
            <a:chExt cx="4279396" cy="1453124"/>
          </a:xfrm>
        </p:grpSpPr>
        <p:pic>
          <p:nvPicPr>
            <p:cNvPr id="4" name="Picture 3" descr="nrg-sequencing-review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41" r="18427" b="76976"/>
            <a:stretch/>
          </p:blipFill>
          <p:spPr>
            <a:xfrm>
              <a:off x="1864275" y="2562990"/>
              <a:ext cx="4256514" cy="110986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944923" y="2219732"/>
              <a:ext cx="1475854" cy="5606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960620" y="3135085"/>
              <a:ext cx="183051" cy="114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3445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9780</TotalTime>
  <Words>733</Words>
  <Application>Microsoft Macintosh PowerPoint</Application>
  <PresentationFormat>Widescreen</PresentationFormat>
  <Paragraphs>95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FoundrySterling-Book</vt:lpstr>
      <vt:lpstr>Museo 300</vt:lpstr>
      <vt:lpstr>Museo 700</vt:lpstr>
      <vt:lpstr>Office Theme</vt:lpstr>
      <vt:lpstr>Introduction to Genome Sequencing</vt:lpstr>
      <vt:lpstr>How do we sequence bacterial genomes?</vt:lpstr>
      <vt:lpstr>PowerPoint Presentation</vt:lpstr>
      <vt:lpstr>Illumina and Ion Torrent</vt:lpstr>
      <vt:lpstr>Illumina sequencing - amplification</vt:lpstr>
      <vt:lpstr>Illumina sequencing – detection</vt:lpstr>
      <vt:lpstr>Illumina sequencing - detection</vt:lpstr>
      <vt:lpstr>PowerPoint Presentation</vt:lpstr>
      <vt:lpstr>Ion Torrent Sequencing – amplification</vt:lpstr>
      <vt:lpstr>Ion Torrent Sequencing – detection</vt:lpstr>
      <vt:lpstr>PowerPoint Presentation</vt:lpstr>
      <vt:lpstr>PacBio and Nanopore - single molecule sequencing</vt:lpstr>
      <vt:lpstr>Pacific Biosciences (PacBio)</vt:lpstr>
      <vt:lpstr>PowerPoint Presentation</vt:lpstr>
      <vt:lpstr>Nanopore Sequencing</vt:lpstr>
      <vt:lpstr>Nanopore Sequencing - detection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 Batty</dc:creator>
  <cp:lastModifiedBy>Liz Batty</cp:lastModifiedBy>
  <cp:revision>53</cp:revision>
  <cp:lastPrinted>2018-07-20T02:22:42Z</cp:lastPrinted>
  <dcterms:created xsi:type="dcterms:W3CDTF">2018-07-13T07:30:40Z</dcterms:created>
  <dcterms:modified xsi:type="dcterms:W3CDTF">2019-01-02T04:48:17Z</dcterms:modified>
</cp:coreProperties>
</file>